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itchFamily="2" charset="77"/>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7f4a2b8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7f4a2b8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10fb2ec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10fb2e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5c1e152f4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5c1e152f4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5c1e152f4_0_10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5c1e152f4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5c1e152f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5c1e152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5c1e152f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5c1e152f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5c1e152f4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5c1e152f4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 until age three special services are focused on family and medical interventions. Once the child transitions into school age services, goals change  to an educational model with the focus on the child being successful in their educational setting.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c1e152f4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c1e152f4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5c1e152f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5c1e152f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7f4a289d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7f4a289d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0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232900" y="169650"/>
            <a:ext cx="8520600" cy="15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Haywood County Schools Exceptional Children’s Preschool Program</a:t>
            </a:r>
            <a:endParaRPr sz="3000"/>
          </a:p>
        </p:txBody>
      </p:sp>
      <p:sp>
        <p:nvSpPr>
          <p:cNvPr id="65" name="Google Shape;65;p13"/>
          <p:cNvSpPr txBox="1">
            <a:spLocks noGrp="1"/>
          </p:cNvSpPr>
          <p:nvPr>
            <p:ph type="subTitle" idx="1"/>
          </p:nvPr>
        </p:nvSpPr>
        <p:spPr>
          <a:xfrm>
            <a:off x="4342375" y="4332925"/>
            <a:ext cx="4590000" cy="47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1"/>
                </a:solidFill>
                <a:latin typeface="Merriweather"/>
                <a:ea typeface="Merriweather"/>
                <a:cs typeface="Merriweather"/>
                <a:sym typeface="Merriweather"/>
              </a:rPr>
              <a:t>Eunice Ledford - EC Preschool Coordinator </a:t>
            </a:r>
            <a:endParaRPr>
              <a:solidFill>
                <a:schemeClr val="lt1"/>
              </a:solidFill>
              <a:latin typeface="Merriweather"/>
              <a:ea typeface="Merriweather"/>
              <a:cs typeface="Merriweather"/>
              <a:sym typeface="Merriweather"/>
            </a:endParaRPr>
          </a:p>
        </p:txBody>
      </p:sp>
      <p:pic>
        <p:nvPicPr>
          <p:cNvPr id="66" name="Google Shape;66;p13" descr="Image result for haywood county schools"/>
          <p:cNvPicPr preferRelativeResize="0"/>
          <p:nvPr/>
        </p:nvPicPr>
        <p:blipFill>
          <a:blip r:embed="rId3">
            <a:alphaModFix/>
          </a:blip>
          <a:stretch>
            <a:fillRect/>
          </a:stretch>
        </p:blipFill>
        <p:spPr>
          <a:xfrm>
            <a:off x="184250" y="1240150"/>
            <a:ext cx="2319225" cy="239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152400" y="152400"/>
            <a:ext cx="8303832"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2566113" y="152400"/>
            <a:ext cx="4011782" cy="48387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360150"/>
            <a:ext cx="85206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HCS Exceptional Children’s Preschool Program provides special education services for children ages 3-5 with a variety of special needs.</a:t>
            </a:r>
            <a:endParaRPr sz="1800"/>
          </a:p>
        </p:txBody>
      </p:sp>
      <p:sp>
        <p:nvSpPr>
          <p:cNvPr id="72" name="Google Shape;72;p14"/>
          <p:cNvSpPr txBox="1"/>
          <p:nvPr/>
        </p:nvSpPr>
        <p:spPr>
          <a:xfrm>
            <a:off x="366450" y="1512650"/>
            <a:ext cx="8466000" cy="3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1"/>
                </a:solidFill>
                <a:latin typeface="Roboto"/>
                <a:ea typeface="Roboto"/>
                <a:cs typeface="Roboto"/>
                <a:sym typeface="Roboto"/>
              </a:rPr>
              <a:t>These services include:</a:t>
            </a:r>
            <a:endParaRPr sz="1800">
              <a:solidFill>
                <a:schemeClr val="accent1"/>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Special Instruction</a:t>
            </a:r>
            <a:endParaRPr>
              <a:solidFill>
                <a:schemeClr val="accent1"/>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Speech /Language Therapy</a:t>
            </a:r>
            <a:endParaRPr>
              <a:solidFill>
                <a:schemeClr val="accent1"/>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Occupational Therapy</a:t>
            </a:r>
            <a:endParaRPr>
              <a:solidFill>
                <a:schemeClr val="accent1"/>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Physical Therapy</a:t>
            </a:r>
            <a:endParaRPr>
              <a:solidFill>
                <a:schemeClr val="accent1"/>
              </a:solidFill>
              <a:latin typeface="Roboto"/>
              <a:ea typeface="Roboto"/>
              <a:cs typeface="Roboto"/>
              <a:sym typeface="Roboto"/>
            </a:endParaRPr>
          </a:p>
        </p:txBody>
      </p:sp>
      <p:pic>
        <p:nvPicPr>
          <p:cNvPr id="73" name="Google Shape;73;p14"/>
          <p:cNvPicPr preferRelativeResize="0"/>
          <p:nvPr/>
        </p:nvPicPr>
        <p:blipFill>
          <a:blip r:embed="rId3">
            <a:alphaModFix/>
          </a:blip>
          <a:stretch>
            <a:fillRect/>
          </a:stretch>
        </p:blipFill>
        <p:spPr>
          <a:xfrm>
            <a:off x="3836725" y="1565371"/>
            <a:ext cx="4880726" cy="32847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 Find</a:t>
            </a:r>
            <a:endParaRPr/>
          </a:p>
        </p:txBody>
      </p:sp>
      <p:sp>
        <p:nvSpPr>
          <p:cNvPr id="79" name="Google Shape;79;p15"/>
          <p:cNvSpPr txBox="1"/>
          <p:nvPr/>
        </p:nvSpPr>
        <p:spPr>
          <a:xfrm>
            <a:off x="366450" y="1512650"/>
            <a:ext cx="8466000" cy="3337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CDSA Infant Toddler Program</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Private Preschool/Childcare Programs</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HeadStart</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Parents</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Department of Social and Human Services</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Private Therapy Providers</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Physicians</a:t>
            </a:r>
            <a:endParaRPr>
              <a:solidFill>
                <a:schemeClr val="accent1"/>
              </a:solidFill>
              <a:latin typeface="Roboto"/>
              <a:ea typeface="Roboto"/>
              <a:cs typeface="Roboto"/>
              <a:sym typeface="Roboto"/>
            </a:endParaRPr>
          </a:p>
        </p:txBody>
      </p:sp>
      <p:pic>
        <p:nvPicPr>
          <p:cNvPr id="80" name="Google Shape;80;p15"/>
          <p:cNvPicPr preferRelativeResize="0"/>
          <p:nvPr/>
        </p:nvPicPr>
        <p:blipFill>
          <a:blip r:embed="rId3">
            <a:alphaModFix/>
          </a:blip>
          <a:stretch>
            <a:fillRect/>
          </a:stretch>
        </p:blipFill>
        <p:spPr>
          <a:xfrm>
            <a:off x="4803025" y="1428725"/>
            <a:ext cx="3960218" cy="3337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Referral and Evaluation Process</a:t>
            </a:r>
            <a:endParaRPr/>
          </a:p>
        </p:txBody>
      </p:sp>
      <p:sp>
        <p:nvSpPr>
          <p:cNvPr id="86" name="Google Shape;86;p16"/>
          <p:cNvSpPr txBox="1">
            <a:spLocks noGrp="1"/>
          </p:cNvSpPr>
          <p:nvPr>
            <p:ph type="body" idx="4294967295"/>
          </p:nvPr>
        </p:nvSpPr>
        <p:spPr>
          <a:xfrm>
            <a:off x="290475" y="1379350"/>
            <a:ext cx="3456900" cy="352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Char char="●"/>
            </a:pPr>
            <a:r>
              <a:rPr lang="en" sz="1400">
                <a:solidFill>
                  <a:schemeClr val="accent1"/>
                </a:solidFill>
              </a:rPr>
              <a:t>Notification</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Screening</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Screening indicates whether or not  there is a need for further evaluations</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Initial referral meeting to discuss referral concerns</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Evaluation completed (if recommended)</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Evaluation results</a:t>
            </a:r>
            <a:endParaRPr sz="1400">
              <a:solidFill>
                <a:schemeClr val="accent1"/>
              </a:solidFill>
            </a:endParaRPr>
          </a:p>
          <a:p>
            <a:pPr marL="457200" lvl="0" indent="-317500" algn="l" rtl="0">
              <a:spcBef>
                <a:spcPts val="0"/>
              </a:spcBef>
              <a:spcAft>
                <a:spcPts val="0"/>
              </a:spcAft>
              <a:buClr>
                <a:schemeClr val="accent1"/>
              </a:buClr>
              <a:buSzPts val="1400"/>
              <a:buChar char="●"/>
            </a:pPr>
            <a:r>
              <a:rPr lang="en" sz="1400">
                <a:solidFill>
                  <a:schemeClr val="accent1"/>
                </a:solidFill>
              </a:rPr>
              <a:t>Determine eligibility and if eligible under NC eligibility guidelines develop an Individualized Education Program </a:t>
            </a:r>
            <a:endParaRPr sz="1400">
              <a:solidFill>
                <a:schemeClr val="accent1"/>
              </a:solidFill>
            </a:endParaRPr>
          </a:p>
        </p:txBody>
      </p:sp>
      <p:pic>
        <p:nvPicPr>
          <p:cNvPr id="87" name="Google Shape;87;p16"/>
          <p:cNvPicPr preferRelativeResize="0"/>
          <p:nvPr/>
        </p:nvPicPr>
        <p:blipFill>
          <a:blip r:embed="rId3">
            <a:alphaModFix/>
          </a:blip>
          <a:stretch>
            <a:fillRect/>
          </a:stretch>
        </p:blipFill>
        <p:spPr>
          <a:xfrm>
            <a:off x="4046350" y="1480899"/>
            <a:ext cx="1353604" cy="1752702"/>
          </a:xfrm>
          <a:prstGeom prst="rect">
            <a:avLst/>
          </a:prstGeom>
          <a:noFill/>
          <a:ln>
            <a:noFill/>
          </a:ln>
        </p:spPr>
      </p:pic>
      <p:pic>
        <p:nvPicPr>
          <p:cNvPr id="88" name="Google Shape;88;p16"/>
          <p:cNvPicPr preferRelativeResize="0"/>
          <p:nvPr/>
        </p:nvPicPr>
        <p:blipFill>
          <a:blip r:embed="rId4">
            <a:alphaModFix/>
          </a:blip>
          <a:stretch>
            <a:fillRect/>
          </a:stretch>
        </p:blipFill>
        <p:spPr>
          <a:xfrm>
            <a:off x="5698924" y="2520400"/>
            <a:ext cx="1414741" cy="1835054"/>
          </a:xfrm>
          <a:prstGeom prst="rect">
            <a:avLst/>
          </a:prstGeom>
          <a:noFill/>
          <a:ln>
            <a:noFill/>
          </a:ln>
        </p:spPr>
      </p:pic>
      <p:pic>
        <p:nvPicPr>
          <p:cNvPr id="89" name="Google Shape;89;p16"/>
          <p:cNvPicPr preferRelativeResize="0"/>
          <p:nvPr/>
        </p:nvPicPr>
        <p:blipFill>
          <a:blip r:embed="rId5">
            <a:alphaModFix/>
          </a:blip>
          <a:stretch>
            <a:fillRect/>
          </a:stretch>
        </p:blipFill>
        <p:spPr>
          <a:xfrm>
            <a:off x="7465736" y="3072299"/>
            <a:ext cx="1414741" cy="18350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Evaluations</a:t>
            </a:r>
            <a:endParaRPr/>
          </a:p>
        </p:txBody>
      </p:sp>
      <p:sp>
        <p:nvSpPr>
          <p:cNvPr id="95" name="Google Shape;95;p17"/>
          <p:cNvSpPr txBox="1"/>
          <p:nvPr/>
        </p:nvSpPr>
        <p:spPr>
          <a:xfrm>
            <a:off x="175175" y="1531675"/>
            <a:ext cx="4201800" cy="1505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b="1">
                <a:solidFill>
                  <a:schemeClr val="accent1"/>
                </a:solidFill>
                <a:latin typeface="Roboto"/>
                <a:ea typeface="Roboto"/>
                <a:cs typeface="Roboto"/>
                <a:sym typeface="Roboto"/>
              </a:rPr>
              <a:t>Speech Language Evaluation</a:t>
            </a:r>
            <a:endParaRPr b="1">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Receptive and Expressive Language skills</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Articulation/Sound Development</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Pragmatics/Social Skills</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Voice/Resonance/Fluency</a:t>
            </a:r>
            <a:endParaRPr b="1">
              <a:solidFill>
                <a:schemeClr val="accent1"/>
              </a:solidFill>
              <a:latin typeface="Roboto"/>
              <a:ea typeface="Roboto"/>
              <a:cs typeface="Roboto"/>
              <a:sym typeface="Roboto"/>
            </a:endParaRPr>
          </a:p>
        </p:txBody>
      </p:sp>
      <p:sp>
        <p:nvSpPr>
          <p:cNvPr id="96" name="Google Shape;96;p17"/>
          <p:cNvSpPr txBox="1"/>
          <p:nvPr/>
        </p:nvSpPr>
        <p:spPr>
          <a:xfrm>
            <a:off x="4788475" y="1531675"/>
            <a:ext cx="4116600" cy="157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b="1">
                <a:solidFill>
                  <a:schemeClr val="accent1"/>
                </a:solidFill>
                <a:latin typeface="Roboto"/>
                <a:ea typeface="Roboto"/>
                <a:cs typeface="Roboto"/>
                <a:sym typeface="Roboto"/>
              </a:rPr>
              <a:t>Transdisciplinary Play-based Assessment</a:t>
            </a:r>
            <a:endParaRPr b="1">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Sensory Motor Development</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Cognitive Development</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Emotional and Social Development</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Conceptual Development</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Communication Development</a:t>
            </a:r>
            <a:endParaRPr>
              <a:solidFill>
                <a:schemeClr val="accent1"/>
              </a:solidFill>
              <a:latin typeface="Roboto"/>
              <a:ea typeface="Roboto"/>
              <a:cs typeface="Roboto"/>
              <a:sym typeface="Roboto"/>
            </a:endParaRPr>
          </a:p>
          <a:p>
            <a:pPr marL="1371600" lvl="0" indent="0" algn="l" rtl="0">
              <a:spcBef>
                <a:spcPts val="0"/>
              </a:spcBef>
              <a:spcAft>
                <a:spcPts val="0"/>
              </a:spcAft>
              <a:buNone/>
            </a:pPr>
            <a:endParaRPr b="1">
              <a:solidFill>
                <a:schemeClr val="accent1"/>
              </a:solidFill>
              <a:latin typeface="Roboto"/>
              <a:ea typeface="Roboto"/>
              <a:cs typeface="Roboto"/>
              <a:sym typeface="Roboto"/>
            </a:endParaRPr>
          </a:p>
        </p:txBody>
      </p:sp>
      <p:pic>
        <p:nvPicPr>
          <p:cNvPr id="97" name="Google Shape;97;p17"/>
          <p:cNvPicPr preferRelativeResize="0"/>
          <p:nvPr/>
        </p:nvPicPr>
        <p:blipFill>
          <a:blip r:embed="rId3">
            <a:alphaModFix/>
          </a:blip>
          <a:stretch>
            <a:fillRect/>
          </a:stretch>
        </p:blipFill>
        <p:spPr>
          <a:xfrm>
            <a:off x="2749325" y="174750"/>
            <a:ext cx="813075" cy="995624"/>
          </a:xfrm>
          <a:prstGeom prst="rect">
            <a:avLst/>
          </a:prstGeom>
          <a:noFill/>
          <a:ln>
            <a:noFill/>
          </a:ln>
        </p:spPr>
      </p:pic>
      <p:sp>
        <p:nvSpPr>
          <p:cNvPr id="98" name="Google Shape;98;p17"/>
          <p:cNvSpPr txBox="1"/>
          <p:nvPr/>
        </p:nvSpPr>
        <p:spPr>
          <a:xfrm>
            <a:off x="249275" y="3240625"/>
            <a:ext cx="4116600" cy="1473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b="1">
                <a:solidFill>
                  <a:schemeClr val="accent1"/>
                </a:solidFill>
                <a:latin typeface="Roboto"/>
                <a:ea typeface="Roboto"/>
                <a:cs typeface="Roboto"/>
                <a:sym typeface="Roboto"/>
              </a:rPr>
              <a:t>Comprehensive Evaluation</a:t>
            </a:r>
            <a:endParaRPr b="1">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Psychological - including cognitive and social/emotional measures</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Educational skills</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Speech/Language skills</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Motor skills</a:t>
            </a:r>
            <a:endParaRPr>
              <a:latin typeface="Roboto"/>
              <a:ea typeface="Roboto"/>
              <a:cs typeface="Roboto"/>
              <a:sym typeface="Roboto"/>
            </a:endParaRPr>
          </a:p>
        </p:txBody>
      </p:sp>
      <p:sp>
        <p:nvSpPr>
          <p:cNvPr id="99" name="Google Shape;99;p17"/>
          <p:cNvSpPr txBox="1"/>
          <p:nvPr/>
        </p:nvSpPr>
        <p:spPr>
          <a:xfrm>
            <a:off x="4788475" y="3224575"/>
            <a:ext cx="3739200" cy="1505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b="1">
                <a:solidFill>
                  <a:schemeClr val="accent1"/>
                </a:solidFill>
                <a:latin typeface="Roboto"/>
                <a:ea typeface="Roboto"/>
                <a:cs typeface="Roboto"/>
                <a:sym typeface="Roboto"/>
              </a:rPr>
              <a:t>Autism Evaluation (One or more)</a:t>
            </a:r>
            <a:endParaRPr b="1">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Autism Diagnostic Observation System-2nd Edition</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Child Autism Rating Scale- 2nd Edition</a:t>
            </a:r>
            <a:endParaRPr>
              <a:solidFill>
                <a:schemeClr val="accent1"/>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Autism Symptoms Rating Scale</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Carolina Eligibility Guidelines</a:t>
            </a:r>
            <a:endParaRPr/>
          </a:p>
        </p:txBody>
      </p:sp>
      <p:sp>
        <p:nvSpPr>
          <p:cNvPr id="105" name="Google Shape;105;p18"/>
          <p:cNvSpPr txBox="1"/>
          <p:nvPr/>
        </p:nvSpPr>
        <p:spPr>
          <a:xfrm>
            <a:off x="197625" y="1366350"/>
            <a:ext cx="8466000" cy="12633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Speech/Language Impairment Eligibility Criteria:</a:t>
            </a:r>
            <a:endParaRPr sz="1200" b="1">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u="sng">
                <a:solidFill>
                  <a:schemeClr val="accent1"/>
                </a:solidFill>
                <a:latin typeface="Roboto"/>
                <a:ea typeface="Roboto"/>
                <a:cs typeface="Roboto"/>
                <a:sym typeface="Roboto"/>
              </a:rPr>
              <a:t>Language: </a:t>
            </a:r>
            <a:r>
              <a:rPr lang="en" sz="1200">
                <a:solidFill>
                  <a:schemeClr val="accent1"/>
                </a:solidFill>
                <a:latin typeface="Roboto"/>
                <a:ea typeface="Roboto"/>
                <a:cs typeface="Roboto"/>
                <a:sym typeface="Roboto"/>
              </a:rPr>
              <a:t> Testing indicates that the child has difficulty understanding and/or expressing ideas and/or concepts to such a degree that it interferes with the child's social-educational progress.</a:t>
            </a:r>
            <a:endParaRPr sz="1200">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u="sng">
                <a:solidFill>
                  <a:schemeClr val="accent1"/>
                </a:solidFill>
                <a:latin typeface="Roboto"/>
                <a:ea typeface="Roboto"/>
                <a:cs typeface="Roboto"/>
                <a:sym typeface="Roboto"/>
              </a:rPr>
              <a:t>Articulation: </a:t>
            </a:r>
            <a:r>
              <a:rPr lang="en" sz="1200">
                <a:solidFill>
                  <a:schemeClr val="accent1"/>
                </a:solidFill>
                <a:latin typeface="Roboto"/>
                <a:ea typeface="Roboto"/>
                <a:cs typeface="Roboto"/>
                <a:sym typeface="Roboto"/>
              </a:rPr>
              <a:t> Two or more speech sounds errors/ and or patterns of sound errors not expected at the child's age or developmental level.</a:t>
            </a:r>
            <a:endParaRPr sz="1200">
              <a:solidFill>
                <a:schemeClr val="accent1"/>
              </a:solidFill>
              <a:latin typeface="Roboto"/>
              <a:ea typeface="Roboto"/>
              <a:cs typeface="Roboto"/>
              <a:sym typeface="Roboto"/>
            </a:endParaRPr>
          </a:p>
        </p:txBody>
      </p:sp>
      <p:sp>
        <p:nvSpPr>
          <p:cNvPr id="106" name="Google Shape;106;p18"/>
          <p:cNvSpPr txBox="1"/>
          <p:nvPr/>
        </p:nvSpPr>
        <p:spPr>
          <a:xfrm>
            <a:off x="197625" y="2571750"/>
            <a:ext cx="8600100" cy="11103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Developmental Delay Eligibility Criteria:  </a:t>
            </a:r>
            <a:endParaRPr sz="1200" b="1">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Delayed/Atypical development in one or more of the following areas: physical, cognitive, communication social/emotional or adaptive: </a:t>
            </a:r>
            <a:endParaRPr sz="1200">
              <a:solidFill>
                <a:schemeClr val="accent1"/>
              </a:solidFill>
              <a:latin typeface="Roboto"/>
              <a:ea typeface="Roboto"/>
              <a:cs typeface="Roboto"/>
              <a:sym typeface="Roboto"/>
            </a:endParaRPr>
          </a:p>
          <a:p>
            <a:pPr marL="1371600" lvl="2" indent="-304800" algn="l" rtl="0">
              <a:lnSpc>
                <a:spcPct val="115000"/>
              </a:lnSpc>
              <a:spcBef>
                <a:spcPts val="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25% delay in two or more areas or 30% delay in one area.</a:t>
            </a:r>
            <a:endParaRPr>
              <a:latin typeface="Roboto"/>
              <a:ea typeface="Roboto"/>
              <a:cs typeface="Roboto"/>
              <a:sym typeface="Roboto"/>
            </a:endParaRPr>
          </a:p>
        </p:txBody>
      </p:sp>
      <p:sp>
        <p:nvSpPr>
          <p:cNvPr id="107" name="Google Shape;107;p18"/>
          <p:cNvSpPr txBox="1"/>
          <p:nvPr/>
        </p:nvSpPr>
        <p:spPr>
          <a:xfrm>
            <a:off x="311725" y="3547925"/>
            <a:ext cx="8520600" cy="11103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Autism</a:t>
            </a:r>
            <a:endParaRPr sz="1200" b="1">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Impairment in the following areas: (must demonstrate impairment of at least 3 of 4)</a:t>
            </a:r>
            <a:endParaRPr sz="1200">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Communication, Social Interaction, Sensory Responses/Experiences, restricted, repetitive or stereotypical patterns of behavior, interests, and or activities</a:t>
            </a:r>
            <a:endParaRPr>
              <a:latin typeface="Roboto"/>
              <a:ea typeface="Roboto"/>
              <a:cs typeface="Roboto"/>
              <a:sym typeface="Roboto"/>
            </a:endParaRPr>
          </a:p>
        </p:txBody>
      </p:sp>
      <p:sp>
        <p:nvSpPr>
          <p:cNvPr id="108" name="Google Shape;108;p18"/>
          <p:cNvSpPr txBox="1"/>
          <p:nvPr/>
        </p:nvSpPr>
        <p:spPr>
          <a:xfrm>
            <a:off x="311725" y="4658225"/>
            <a:ext cx="29181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  Educational vs Medical Model</a:t>
            </a:r>
            <a:endParaRPr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ppt_w</p:attrName>
                                        </p:attrNameLst>
                                      </p:cBhvr>
                                      <p:tavLst>
                                        <p:tav tm="0">
                                          <p:val>
                                            <p:strVal val="0"/>
                                          </p:val>
                                        </p:tav>
                                        <p:tav tm="100000">
                                          <p:val>
                                            <p:strVal val="#ppt_w"/>
                                          </p:val>
                                        </p:tav>
                                      </p:tavLst>
                                    </p:anim>
                                    <p:anim calcmode="lin" valueType="num">
                                      <p:cBhvr additive="base">
                                        <p:cTn id="8" dur="1000"/>
                                        <p:tgtEl>
                                          <p:spTgt spid="10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1000"/>
                                        <p:tgtEl>
                                          <p:spTgt spid="106"/>
                                        </p:tgtEl>
                                        <p:attrNameLst>
                                          <p:attrName>ppt_w</p:attrName>
                                        </p:attrNameLst>
                                      </p:cBhvr>
                                      <p:tavLst>
                                        <p:tav tm="0">
                                          <p:val>
                                            <p:strVal val="0"/>
                                          </p:val>
                                        </p:tav>
                                        <p:tav tm="100000">
                                          <p:val>
                                            <p:strVal val="#ppt_w"/>
                                          </p:val>
                                        </p:tav>
                                      </p:tavLst>
                                    </p:anim>
                                    <p:anim calcmode="lin" valueType="num">
                                      <p:cBhvr additive="base">
                                        <p:cTn id="14" dur="1000"/>
                                        <p:tgtEl>
                                          <p:spTgt spid="10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1000"/>
                                        <p:tgtEl>
                                          <p:spTgt spid="107"/>
                                        </p:tgtEl>
                                        <p:attrNameLst>
                                          <p:attrName>ppt_w</p:attrName>
                                        </p:attrNameLst>
                                      </p:cBhvr>
                                      <p:tavLst>
                                        <p:tav tm="0">
                                          <p:val>
                                            <p:strVal val="0"/>
                                          </p:val>
                                        </p:tav>
                                        <p:tav tm="100000">
                                          <p:val>
                                            <p:strVal val="#ppt_w"/>
                                          </p:val>
                                        </p:tav>
                                      </p:tavLst>
                                    </p:anim>
                                    <p:anim calcmode="lin" valueType="num">
                                      <p:cBhvr additive="base">
                                        <p:cTn id="20" dur="1000"/>
                                        <p:tgtEl>
                                          <p:spTgt spid="10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Individualized Education Program (IEP)</a:t>
            </a:r>
            <a:endParaRPr/>
          </a:p>
        </p:txBody>
      </p:sp>
      <p:sp>
        <p:nvSpPr>
          <p:cNvPr id="114" name="Google Shape;114;p19"/>
          <p:cNvSpPr txBox="1"/>
          <p:nvPr/>
        </p:nvSpPr>
        <p:spPr>
          <a:xfrm>
            <a:off x="366450" y="1512650"/>
            <a:ext cx="8466000" cy="3337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Develop IEP with present levels of performance and goals</a:t>
            </a:r>
            <a:endParaRPr>
              <a:solidFill>
                <a:schemeClr val="dk1"/>
              </a:solidFill>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Char char="●"/>
            </a:pPr>
            <a:r>
              <a:rPr lang="en">
                <a:solidFill>
                  <a:schemeClr val="dk1"/>
                </a:solidFill>
                <a:latin typeface="Roboto"/>
                <a:ea typeface="Roboto"/>
                <a:cs typeface="Roboto"/>
                <a:sym typeface="Roboto"/>
              </a:rPr>
              <a:t>Required IEP team members </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Parent (#1 member)</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LEA (Local Education Agency)</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Regular Education Teacher</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Special Education Teacher</a:t>
            </a:r>
            <a:endParaRPr>
              <a:solidFill>
                <a:schemeClr val="dk1"/>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Related Service Provider (ST, PT, OT)</a:t>
            </a:r>
            <a:endParaRPr>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914400" lvl="0" indent="0" algn="l" rtl="0">
              <a:lnSpc>
                <a:spcPct val="115000"/>
              </a:lnSpc>
              <a:spcBef>
                <a:spcPts val="160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1600"/>
              </a:spcBef>
              <a:spcAft>
                <a:spcPts val="1600"/>
              </a:spcAft>
              <a:buNone/>
            </a:pPr>
            <a:endParaRPr>
              <a:solidFill>
                <a:schemeClr val="dk1"/>
              </a:solidFill>
              <a:latin typeface="Roboto"/>
              <a:ea typeface="Roboto"/>
              <a:cs typeface="Roboto"/>
              <a:sym typeface="Roboto"/>
            </a:endParaRPr>
          </a:p>
        </p:txBody>
      </p:sp>
      <p:pic>
        <p:nvPicPr>
          <p:cNvPr id="115" name="Google Shape;115;p19"/>
          <p:cNvPicPr preferRelativeResize="0"/>
          <p:nvPr/>
        </p:nvPicPr>
        <p:blipFill>
          <a:blip r:embed="rId3">
            <a:alphaModFix/>
          </a:blip>
          <a:stretch>
            <a:fillRect/>
          </a:stretch>
        </p:blipFill>
        <p:spPr>
          <a:xfrm>
            <a:off x="5931125" y="1403311"/>
            <a:ext cx="2523375" cy="3556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Location of Services</a:t>
            </a:r>
            <a:endParaRPr/>
          </a:p>
        </p:txBody>
      </p:sp>
      <p:sp>
        <p:nvSpPr>
          <p:cNvPr id="121" name="Google Shape;121;p20"/>
          <p:cNvSpPr txBox="1"/>
          <p:nvPr/>
        </p:nvSpPr>
        <p:spPr>
          <a:xfrm>
            <a:off x="221500" y="3226775"/>
            <a:ext cx="3290700" cy="108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Private Preschool/Child Care</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Head Start Program</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NCPK Classrooms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Preschool Office Playgroup</a:t>
            </a:r>
            <a:endParaRPr>
              <a:solidFill>
                <a:schemeClr val="dk1"/>
              </a:solidFill>
              <a:latin typeface="Roboto"/>
              <a:ea typeface="Roboto"/>
              <a:cs typeface="Roboto"/>
              <a:sym typeface="Roboto"/>
            </a:endParaRPr>
          </a:p>
        </p:txBody>
      </p:sp>
      <p:pic>
        <p:nvPicPr>
          <p:cNvPr id="122" name="Google Shape;122;p20"/>
          <p:cNvPicPr preferRelativeResize="0"/>
          <p:nvPr/>
        </p:nvPicPr>
        <p:blipFill>
          <a:blip r:embed="rId3">
            <a:alphaModFix/>
          </a:blip>
          <a:stretch>
            <a:fillRect/>
          </a:stretch>
        </p:blipFill>
        <p:spPr>
          <a:xfrm>
            <a:off x="3711575" y="1662225"/>
            <a:ext cx="5233703" cy="2943725"/>
          </a:xfrm>
          <a:prstGeom prst="rect">
            <a:avLst/>
          </a:prstGeom>
          <a:noFill/>
          <a:ln>
            <a:noFill/>
          </a:ln>
        </p:spPr>
      </p:pic>
      <p:sp>
        <p:nvSpPr>
          <p:cNvPr id="123" name="Google Shape;123;p20"/>
          <p:cNvSpPr txBox="1"/>
          <p:nvPr/>
        </p:nvSpPr>
        <p:spPr>
          <a:xfrm>
            <a:off x="221500" y="1615350"/>
            <a:ext cx="3290700" cy="1339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HCS currently serves </a:t>
            </a:r>
            <a:r>
              <a:rPr lang="en" b="1">
                <a:solidFill>
                  <a:schemeClr val="dk1"/>
                </a:solidFill>
                <a:latin typeface="Roboto"/>
                <a:ea typeface="Roboto"/>
                <a:cs typeface="Roboto"/>
                <a:sym typeface="Roboto"/>
              </a:rPr>
              <a:t>1302 </a:t>
            </a:r>
            <a:r>
              <a:rPr lang="en">
                <a:solidFill>
                  <a:schemeClr val="dk1"/>
                </a:solidFill>
                <a:latin typeface="Roboto"/>
                <a:ea typeface="Roboto"/>
                <a:cs typeface="Roboto"/>
                <a:sym typeface="Roboto"/>
              </a:rPr>
              <a:t>students with special needs</a:t>
            </a:r>
            <a:endParaRPr>
              <a:solidFill>
                <a:schemeClr val="dk1"/>
              </a:solidFill>
              <a:latin typeface="Roboto"/>
              <a:ea typeface="Roboto"/>
              <a:cs typeface="Roboto"/>
              <a:sym typeface="Roboto"/>
            </a:endParaRPr>
          </a:p>
          <a:p>
            <a:pPr marL="457200" lvl="0" indent="0" algn="l" rtl="0">
              <a:spcBef>
                <a:spcPts val="0"/>
              </a:spcBef>
              <a:spcAft>
                <a:spcPts val="0"/>
              </a:spcAft>
              <a:buNone/>
            </a:pP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HCS Preschool currently serves </a:t>
            </a:r>
            <a:r>
              <a:rPr lang="en" b="1">
                <a:solidFill>
                  <a:schemeClr val="dk1"/>
                </a:solidFill>
                <a:latin typeface="Roboto"/>
                <a:ea typeface="Roboto"/>
                <a:cs typeface="Roboto"/>
                <a:sym typeface="Roboto"/>
              </a:rPr>
              <a:t>106</a:t>
            </a:r>
            <a:r>
              <a:rPr lang="en">
                <a:solidFill>
                  <a:schemeClr val="dk1"/>
                </a:solidFill>
                <a:latin typeface="Roboto"/>
                <a:ea typeface="Roboto"/>
                <a:cs typeface="Roboto"/>
                <a:sym typeface="Roboto"/>
              </a:rPr>
              <a:t> students with special needs</a:t>
            </a:r>
            <a:endParaRPr>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1"/>
          <p:cNvPicPr preferRelativeResize="0"/>
          <p:nvPr/>
        </p:nvPicPr>
        <p:blipFill>
          <a:blip r:embed="rId3">
            <a:alphaModFix/>
          </a:blip>
          <a:stretch>
            <a:fillRect/>
          </a:stretch>
        </p:blipFill>
        <p:spPr>
          <a:xfrm>
            <a:off x="753313" y="152400"/>
            <a:ext cx="7637375" cy="4838699"/>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Macintosh PowerPoint</Application>
  <PresentationFormat>On-screen Show (16:9)</PresentationFormat>
  <Paragraphs>74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Merriweather</vt:lpstr>
      <vt:lpstr>Roboto</vt:lpstr>
      <vt:lpstr>Paradigm</vt:lpstr>
      <vt:lpstr>Haywood County Schools Exceptional Children’s Preschool Program</vt:lpstr>
      <vt:lpstr>HCS Exceptional Children’s Preschool Program provides special education services for children ages 3-5 with a variety of special needs.</vt:lpstr>
      <vt:lpstr>Child Find</vt:lpstr>
      <vt:lpstr>Referral and Evaluation Process</vt:lpstr>
      <vt:lpstr>Evaluations</vt:lpstr>
      <vt:lpstr>North Carolina Eligibility Guidelines</vt:lpstr>
      <vt:lpstr>Individualized Education Program (IEP)</vt:lpstr>
      <vt:lpstr>Location of Services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Haywood County Schools Exceptional Children’s Preschool Program</dc:title>
  <cp:lastModifiedBy>kimberly caron</cp:lastModifiedBy>
  <cp:revision>1</cp:revision>
  <dcterms:modified xsi:type="dcterms:W3CDTF">2019-04-16T17:43:18Z</dcterms:modified>
</cp:coreProperties>
</file>